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15"/>
  </p:notesMasterIdLst>
  <p:sldIdLst>
    <p:sldId id="273" r:id="rId2"/>
    <p:sldId id="271" r:id="rId3"/>
    <p:sldId id="275" r:id="rId4"/>
    <p:sldId id="274" r:id="rId5"/>
    <p:sldId id="260" r:id="rId6"/>
    <p:sldId id="261" r:id="rId7"/>
    <p:sldId id="269" r:id="rId8"/>
    <p:sldId id="264" r:id="rId9"/>
    <p:sldId id="265" r:id="rId10"/>
    <p:sldId id="268" r:id="rId11"/>
    <p:sldId id="266" r:id="rId12"/>
    <p:sldId id="272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FF"/>
    <a:srgbClr val="000066"/>
    <a:srgbClr val="D905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DA1F96-97AB-408D-B1CB-93177C73F4E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778376-CD52-43A1-92D8-4A7A8179C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E7083-8334-4A66-8A11-4764BB2CA2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5550" y="2724150"/>
            <a:ext cx="2686050" cy="704850"/>
          </a:xfrm>
          <a:extLst>
            <a:ext uri="{AF507438-7753-43E0-B8FC-AC1667EBCBE1}"/>
          </a:ex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5550" y="3657600"/>
            <a:ext cx="2686050" cy="485775"/>
          </a:xfrm>
          <a:extLst>
            <a:ext uri="{AF507438-7753-43E0-B8FC-AC1667EBCBE1}"/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438150"/>
            <a:ext cx="207645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3825" y="438150"/>
            <a:ext cx="6076950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/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zh-CN" sz="1400" b="1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HOMEPPT HTTP://WWW.HOMEPPT.COM</a:t>
            </a:r>
            <a:endParaRPr lang="zh-CN" altLang="en-US" sz="1400" b="1" smtClean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438150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52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2" r:id="rId12"/>
    <p:sldLayoutId id="214748410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fincenter@fincenter.kz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005263"/>
            <a:ext cx="3744912" cy="792162"/>
          </a:xfrm>
        </p:spPr>
        <p:txBody>
          <a:bodyPr/>
          <a:lstStyle/>
          <a:p>
            <a:pPr eaLnBrk="1" hangingPunct="1"/>
            <a:r>
              <a:rPr lang="ru-RU" sz="2400" b="1" dirty="0" err="1" smtClean="0">
                <a:solidFill>
                  <a:srgbClr val="FFC000"/>
                </a:solidFill>
              </a:rPr>
              <a:t>Мансап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бөлімі</a:t>
            </a:r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45185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kk-KZ" sz="4000" b="1" smtClean="0">
                <a:solidFill>
                  <a:srgbClr val="0000FF"/>
                </a:solidFill>
              </a:rPr>
              <a:t>Білім беру грантын міндетті өтеу</a:t>
            </a:r>
            <a:endParaRPr lang="ru-RU" sz="4000" b="1" smtClean="0">
              <a:solidFill>
                <a:srgbClr val="0000FF"/>
              </a:solidFill>
            </a:endParaRPr>
          </a:p>
        </p:txBody>
      </p:sp>
      <p:sp>
        <p:nvSpPr>
          <p:cNvPr id="5124" name="Rectangle 4"/>
          <p:cNvSpPr txBox="1">
            <a:spLocks noChangeArrowheads="1"/>
          </p:cNvSpPr>
          <p:nvPr/>
        </p:nvSpPr>
        <p:spPr bwMode="auto">
          <a:xfrm>
            <a:off x="3548063" y="5732463"/>
            <a:ext cx="5616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№1 </a:t>
            </a:r>
            <a:r>
              <a:rPr lang="ru-RU" sz="2400" b="1" dirty="0" err="1">
                <a:solidFill>
                  <a:srgbClr val="000066"/>
                </a:solidFill>
                <a:latin typeface="Microsoft Sans Serif" pitchFamily="34" charset="0"/>
              </a:rPr>
              <a:t>оқу 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корпусы, </a:t>
            </a:r>
            <a:r>
              <a:rPr lang="ru-RU" sz="2400" b="1" dirty="0" smtClean="0">
                <a:solidFill>
                  <a:srgbClr val="000066"/>
                </a:solidFill>
                <a:latin typeface="Microsoft Sans Serif" pitchFamily="34" charset="0"/>
              </a:rPr>
              <a:t>113 </a:t>
            </a:r>
            <a:r>
              <a:rPr lang="ru-RU" sz="2400" b="1" dirty="0" err="1">
                <a:solidFill>
                  <a:srgbClr val="000066"/>
                </a:solidFill>
                <a:latin typeface="Microsoft Sans Serif" pitchFamily="34" charset="0"/>
              </a:rPr>
              <a:t>каб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  <a:latin typeface="Microsoft Sans Serif" pitchFamily="34" charset="0"/>
              </a:rPr>
              <a:t>@</a:t>
            </a:r>
            <a:r>
              <a:rPr lang="en-US" sz="2400" b="1" dirty="0" err="1">
                <a:solidFill>
                  <a:srgbClr val="000066"/>
                </a:solidFill>
                <a:latin typeface="Microsoft Sans Serif" pitchFamily="34" charset="0"/>
              </a:rPr>
              <a:t>buketov</a:t>
            </a:r>
            <a:r>
              <a:rPr lang="ru-RU" sz="2400" b="1" dirty="0">
                <a:solidFill>
                  <a:srgbClr val="000066"/>
                </a:solidFill>
                <a:latin typeface="Microsoft Sans Serif" pitchFamily="34" charset="0"/>
              </a:rPr>
              <a:t>_</a:t>
            </a:r>
            <a:r>
              <a:rPr lang="en-US" sz="2400" b="1" dirty="0">
                <a:solidFill>
                  <a:srgbClr val="000066"/>
                </a:solidFill>
                <a:latin typeface="Microsoft Sans Serif" pitchFamily="34" charset="0"/>
              </a:rPr>
              <a:t>work</a:t>
            </a:r>
          </a:p>
          <a:p>
            <a:pPr algn="ctr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3167" r="18999" b="15228"/>
          <a:stretch>
            <a:fillRect/>
          </a:stretch>
        </p:blipFill>
        <p:spPr bwMode="auto">
          <a:xfrm>
            <a:off x="1908175" y="620713"/>
            <a:ext cx="5457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60851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i="1" dirty="0" err="1" smtClean="0">
                <a:latin typeface="+mj-lt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Жұмысты өтеу жөніндегі міндетті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орындамағаны үшін жас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маман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өзінің оқуына</a:t>
            </a:r>
            <a:r>
              <a:rPr lang="ru-RU" b="1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байланысты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бюджет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қаражаты есебінен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шыққан шығыстарды білім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беру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саласындағы уәкілетті органның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операторы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арқылы бюджетке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өтеуге міндетті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деп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жазылған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Мониторингілеу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бағдарламасының 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операторы «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Қаржы орталығы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» АҚ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болып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табылады</a:t>
            </a:r>
            <a:endParaRPr lang="ru-RU" sz="2600" b="1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404813"/>
            <a:ext cx="7345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ҚР «БІЛІМ ТУРАЛЫ» ЗАҢЫНЫҢ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5425" y="414338"/>
            <a:ext cx="874871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ЖҰМЫСТЫ  ӨТЕУ  МІНДЕТІНЕН  БОСАТУ </a:t>
            </a:r>
            <a:endParaRPr lang="ru-RU" sz="2800" b="1" i="1" dirty="0" smtClean="0">
              <a:solidFill>
                <a:srgbClr val="FFC000"/>
              </a:solidFill>
              <a:ea typeface="Gulim" pitchFamily="34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88" y="5392738"/>
            <a:ext cx="87852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Оқу бітірген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жылы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Бөлу комиссиясының шешімімен</a:t>
            </a:r>
            <a:r>
              <a:rPr lang="ru-RU" sz="2400" b="1" i="1" dirty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ғана </a:t>
            </a:r>
            <a:r>
              <a:rPr lang="ru-RU" sz="2400" b="1" i="1" dirty="0" err="1" smtClean="0">
                <a:solidFill>
                  <a:srgbClr val="C00000"/>
                </a:solidFill>
                <a:ea typeface="굴림" pitchFamily="34" charset="-127"/>
                <a:cs typeface="Calibri" pitchFamily="34" charset="0"/>
              </a:rPr>
              <a:t>ұсынылады</a:t>
            </a:r>
            <a:endParaRPr lang="ru-RU" sz="2400" b="1" i="1" dirty="0">
              <a:solidFill>
                <a:srgbClr val="C00000"/>
              </a:solidFill>
              <a:ea typeface="Guli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713" y="1916113"/>
            <a:ext cx="8135937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I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немесе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II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топтағы мүгедектер</a:t>
            </a:r>
            <a:endParaRPr lang="ru-RU" sz="2400" b="1" dirty="0" smtClean="0">
              <a:solidFill>
                <a:srgbClr val="000066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жүктілік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3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жасқа толмаған балалары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бар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одан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әрі  магистратураға түскендер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жұбайы 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зайыбы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)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тұратын, жұмыс істейтін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немесе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қызметін өткеретін елді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мекенде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бос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орын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болмаған жағдайдағы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адамдарға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400" b="1" dirty="0">
              <a:solidFill>
                <a:srgbClr val="0000FF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23850" y="1628774"/>
            <a:ext cx="85328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b="1" u="sng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Мерзімдік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әскери қызметке түскенде немесе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шақырылғанда, жас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маманға жұмысты өтеу мерзіміне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қызметті өтеу уақытын қоспастан қызметті өтеу уақытына жұмысты өтеу мерзімі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кейін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шегеріледі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endParaRPr lang="kk-KZ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Бас</a:t>
            </a:r>
            <a:r>
              <a:rPr lang="kk-KZ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жағдайларда жұмысты өтеу кейінге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қалдыру қарастрылмайды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8" y="428604"/>
            <a:ext cx="7181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+mj-lt"/>
              </a:rPr>
              <a:t>ЖҰМЫСТЫ  ӨТЕУДІ  КЕЙІНГЕ  ҚАЛДЫРУ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950" y="476250"/>
            <a:ext cx="554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2800" b="1" dirty="0" smtClean="0">
                <a:solidFill>
                  <a:srgbClr val="FFC000"/>
                </a:solidFill>
                <a:latin typeface="Microsoft Sans Serif" pitchFamily="34" charset="0"/>
                <a:ea typeface="Gulim" pitchFamily="34" charset="-127"/>
              </a:rPr>
              <a:t>БІЗДІҢ БАЙЛАНЫС</a:t>
            </a:r>
            <a:endParaRPr lang="ru-RU" sz="2800" b="1" dirty="0">
              <a:solidFill>
                <a:srgbClr val="FFC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175" y="1952625"/>
            <a:ext cx="8707438" cy="346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8 (7212) 31 22 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 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  <a:hlinkClick r:id="rId2"/>
              </a:rPr>
              <a:t>    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    </a:t>
            </a:r>
            <a:r>
              <a:rPr lang="ru-RU" sz="2400" b="1" dirty="0">
                <a:solidFill>
                  <a:srgbClr val="00B0F0"/>
                </a:solidFill>
                <a:latin typeface="+mn-lt"/>
                <a:cs typeface="+mn-cs"/>
              </a:rPr>
              <a:t>		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B0F0"/>
                </a:solidFill>
                <a:latin typeface="+mn-lt"/>
                <a:cs typeface="+mn-cs"/>
              </a:rPr>
              <a:t>	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+mn-cs"/>
              </a:rPr>
              <a:t>ckit_ksu@mail.ru</a:t>
            </a:r>
            <a:endParaRPr lang="ru-RU" sz="24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n-cs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  	</a:t>
            </a:r>
            <a:r>
              <a:rPr lang="en-US" sz="2400" b="1" dirty="0" err="1">
                <a:solidFill>
                  <a:srgbClr val="000066"/>
                </a:solidFill>
                <a:latin typeface="+mn-lt"/>
                <a:cs typeface="+mn-cs"/>
              </a:rPr>
              <a:t>buketov</a:t>
            </a:r>
            <a:r>
              <a:rPr lang="ru-RU" sz="2400" b="1" dirty="0">
                <a:solidFill>
                  <a:srgbClr val="000066"/>
                </a:solidFill>
                <a:latin typeface="+mn-lt"/>
                <a:cs typeface="+mn-cs"/>
              </a:rPr>
              <a:t>_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+mn-cs"/>
              </a:rPr>
              <a:t>work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n-lt"/>
                <a:cs typeface="+mn-cs"/>
              </a:rPr>
              <a:t>    </a:t>
            </a:r>
            <a:r>
              <a:rPr lang="en-US" sz="2400" b="1" dirty="0" smtClean="0">
                <a:solidFill>
                  <a:srgbClr val="000066"/>
                </a:solidFill>
                <a:latin typeface="+mn-lt"/>
                <a:cs typeface="+mn-cs"/>
              </a:rPr>
              <a:t>https://buketov.edu.kz/ru/page/ckt</a:t>
            </a:r>
            <a:r>
              <a:rPr lang="kk-KZ" sz="2400" b="1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+mn-cs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Мансап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бөлімі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638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48088"/>
            <a:ext cx="604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0" y="3116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2044700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5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C000"/>
                </a:solidFill>
              </a:rPr>
              <a:t>НОРМАТИВТІК ҚҰЖАТТАР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9" y="1643050"/>
            <a:ext cx="81058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туралы</a:t>
            </a:r>
            <a:r>
              <a:rPr lang="ru-RU" sz="2400" b="1" dirty="0">
                <a:solidFill>
                  <a:srgbClr val="000066"/>
                </a:solidFill>
                <a:latin typeface="+mn-lt"/>
              </a:rPr>
              <a:t>» </a:t>
            </a:r>
            <a:r>
              <a:rPr lang="ru-RU" sz="2400" b="1" dirty="0" err="1">
                <a:solidFill>
                  <a:srgbClr val="000066"/>
                </a:solidFill>
                <a:latin typeface="+mn-lt"/>
              </a:rPr>
              <a:t>Қазақстан Республикасының Заңы </a:t>
            </a:r>
            <a:r>
              <a:rPr lang="ru-RU" sz="2400" b="1" dirty="0">
                <a:solidFill>
                  <a:srgbClr val="0000FF"/>
                </a:solidFill>
                <a:latin typeface="+mn-lt"/>
              </a:rPr>
              <a:t>(47-бап) </a:t>
            </a:r>
          </a:p>
          <a:p>
            <a:pPr>
              <a:defRPr/>
            </a:pPr>
            <a:endParaRPr lang="ru-RU" sz="2400" b="1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Маманды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жұмысқа жіберу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өз бетімен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жұмысқа орналасу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құқығын 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беру,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мемлекеттік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беру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тапсырысы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негізінде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білім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алған азаматтарды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жұмысын өтеу жөніндегі міндетінен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босату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немесе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олардың міндетін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тоқтату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қағидалары 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</a:rPr>
              <a:t>Қазақстан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Республикасы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Үкіметінің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2012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жылғы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30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наурыздағы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№ 390 </a:t>
            </a:r>
            <a:r>
              <a:rPr lang="ru-RU" sz="2400" b="1" dirty="0" err="1">
                <a:solidFill>
                  <a:srgbClr val="0000FF"/>
                </a:solidFill>
                <a:latin typeface="+mj-lt"/>
              </a:rPr>
              <a:t>қаулысымен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</a:rPr>
              <a:t>бекітілген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ru-RU" sz="2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285860"/>
            <a:ext cx="8143932" cy="473392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Жас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мамандар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 ЖЖБҰ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бітіргеннен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кейін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олардың 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грант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бойынша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нақты оқу уақытына сәйкес жұмыс істейді</a:t>
            </a:r>
            <a:r>
              <a:rPr lang="ru-RU" sz="2400" b="1" kern="0" dirty="0" smtClean="0">
                <a:solidFill>
                  <a:srgbClr val="000066"/>
                </a:solidFill>
                <a:latin typeface="+mn-lt"/>
                <a:cs typeface="+mn-cs"/>
              </a:rPr>
              <a:t>.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М</a:t>
            </a:r>
            <a:r>
              <a:rPr lang="kk-KZ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індетті өтеу</a:t>
            </a: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C00000"/>
                </a:solidFill>
                <a:latin typeface="+mn-lt"/>
                <a:cs typeface="+mn-cs"/>
              </a:rPr>
              <a:t>мерзімі</a:t>
            </a: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C00000"/>
                </a:solidFill>
                <a:latin typeface="+mn-lt"/>
                <a:cs typeface="+mn-cs"/>
              </a:rPr>
              <a:t>мынадай</a:t>
            </a: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 формула </a:t>
            </a:r>
            <a:r>
              <a:rPr lang="ru-RU" sz="2400" b="1" kern="0" dirty="0" err="1" smtClean="0">
                <a:solidFill>
                  <a:srgbClr val="C00000"/>
                </a:solidFill>
                <a:latin typeface="+mn-lt"/>
                <a:cs typeface="+mn-cs"/>
              </a:rPr>
              <a:t>бойынша</a:t>
            </a: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b="1" kern="0" dirty="0" err="1" smtClean="0">
                <a:solidFill>
                  <a:srgbClr val="C00000"/>
                </a:solidFill>
                <a:latin typeface="+mn-lt"/>
                <a:cs typeface="+mn-cs"/>
              </a:rPr>
              <a:t>есептеледі</a:t>
            </a:r>
            <a:r>
              <a:rPr lang="ru-RU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=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-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міндетті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өтеу мерзімі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айлармен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;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- грант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бойынша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нақты оқу мерзімі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;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-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ЖЖБҰ-да оқудың жалпы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мерзімі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айлармен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(4-жыл .– 46 ай, 3-жыл.– 34 ай.)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- </a:t>
            </a:r>
            <a:r>
              <a:rPr lang="ru-RU" sz="2400" kern="0" dirty="0" err="1" smtClean="0">
                <a:solidFill>
                  <a:srgbClr val="000066"/>
                </a:solidFill>
                <a:latin typeface="+mn-lt"/>
                <a:cs typeface="+mn-cs"/>
              </a:rPr>
              <a:t>Қағидаларда көзделген жұмысты өтеу мерзімі</a:t>
            </a:r>
            <a:r>
              <a:rPr lang="ru-RU" sz="2400" kern="0" dirty="0" smtClean="0">
                <a:solidFill>
                  <a:srgbClr val="000066"/>
                </a:solidFill>
                <a:latin typeface="+mn-lt"/>
                <a:cs typeface="+mn-cs"/>
              </a:rPr>
              <a:t> (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ай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282" y="230188"/>
            <a:ext cx="8548718" cy="8858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cs typeface="Times New Roman" pitchFamily="18" charset="0"/>
              </a:rPr>
              <a:t>КІМДЕР ЖҰМЫСТЫ ӨТЕУГЕ МІНДЕТТІ?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403350" y="1338263"/>
            <a:ext cx="6408738" cy="1152525"/>
          </a:xfrm>
          <a:custGeom>
            <a:avLst/>
            <a:gdLst>
              <a:gd name="connsiteX0" fmla="*/ 0 w 1633137"/>
              <a:gd name="connsiteY0" fmla="*/ 163314 h 2277110"/>
              <a:gd name="connsiteX1" fmla="*/ 163314 w 1633137"/>
              <a:gd name="connsiteY1" fmla="*/ 0 h 2277110"/>
              <a:gd name="connsiteX2" fmla="*/ 1469823 w 1633137"/>
              <a:gd name="connsiteY2" fmla="*/ 0 h 2277110"/>
              <a:gd name="connsiteX3" fmla="*/ 1633137 w 1633137"/>
              <a:gd name="connsiteY3" fmla="*/ 163314 h 2277110"/>
              <a:gd name="connsiteX4" fmla="*/ 1633137 w 1633137"/>
              <a:gd name="connsiteY4" fmla="*/ 2113796 h 2277110"/>
              <a:gd name="connsiteX5" fmla="*/ 1469823 w 1633137"/>
              <a:gd name="connsiteY5" fmla="*/ 2277110 h 2277110"/>
              <a:gd name="connsiteX6" fmla="*/ 163314 w 1633137"/>
              <a:gd name="connsiteY6" fmla="*/ 2277110 h 2277110"/>
              <a:gd name="connsiteX7" fmla="*/ 0 w 1633137"/>
              <a:gd name="connsiteY7" fmla="*/ 2113796 h 2277110"/>
              <a:gd name="connsiteX8" fmla="*/ 0 w 1633137"/>
              <a:gd name="connsiteY8" fmla="*/ 163314 h 227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137" h="2277110">
                <a:moveTo>
                  <a:pt x="0" y="163314"/>
                </a:moveTo>
                <a:cubicBezTo>
                  <a:pt x="0" y="73118"/>
                  <a:pt x="73118" y="0"/>
                  <a:pt x="163314" y="0"/>
                </a:cubicBezTo>
                <a:lnTo>
                  <a:pt x="1469823" y="0"/>
                </a:lnTo>
                <a:cubicBezTo>
                  <a:pt x="1560019" y="0"/>
                  <a:pt x="1633137" y="73118"/>
                  <a:pt x="1633137" y="163314"/>
                </a:cubicBezTo>
                <a:lnTo>
                  <a:pt x="1633137" y="2113796"/>
                </a:lnTo>
                <a:cubicBezTo>
                  <a:pt x="1633137" y="2203992"/>
                  <a:pt x="1560019" y="2277110"/>
                  <a:pt x="1469823" y="2277110"/>
                </a:cubicBezTo>
                <a:lnTo>
                  <a:pt x="163314" y="2277110"/>
                </a:lnTo>
                <a:cubicBezTo>
                  <a:pt x="73118" y="2277110"/>
                  <a:pt x="0" y="2203992"/>
                  <a:pt x="0" y="2113796"/>
                </a:cubicBezTo>
                <a:lnTo>
                  <a:pt x="0" y="1633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9263" tIns="59263" rIns="59263" bIns="59263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C00000"/>
                </a:solidFill>
              </a:rPr>
              <a:t>Жоғарғы </a:t>
            </a:r>
            <a:r>
              <a:rPr lang="ru-RU" sz="2400" b="1" dirty="0" err="1">
                <a:solidFill>
                  <a:srgbClr val="C00000"/>
                </a:solidFill>
              </a:rPr>
              <a:t>оқу </a:t>
            </a:r>
            <a:r>
              <a:rPr lang="ru-RU" sz="2400" b="1" dirty="0" err="1" smtClean="0">
                <a:solidFill>
                  <a:srgbClr val="C00000"/>
                </a:solidFill>
              </a:rPr>
              <a:t>орының </a:t>
            </a:r>
            <a:r>
              <a:rPr lang="ru-RU" sz="2400" b="1" dirty="0" err="1">
                <a:solidFill>
                  <a:srgbClr val="C00000"/>
                </a:solidFill>
              </a:rPr>
              <a:t>бітіргеннен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кейін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кемінде</a:t>
            </a:r>
            <a:r>
              <a:rPr lang="ru-RU" sz="2400" b="1" dirty="0">
                <a:solidFill>
                  <a:srgbClr val="C00000"/>
                </a:solidFill>
              </a:rPr>
              <a:t> 3 </a:t>
            </a:r>
            <a:r>
              <a:rPr lang="ru-RU" sz="2400" b="1" dirty="0" err="1">
                <a:solidFill>
                  <a:srgbClr val="C00000"/>
                </a:solidFill>
              </a:rPr>
              <a:t>жыл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жұмысты міндетті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түрде өтеу </a:t>
            </a:r>
            <a:r>
              <a:rPr lang="ru-RU" sz="2400" b="1" dirty="0" err="1" smtClean="0">
                <a:solidFill>
                  <a:srgbClr val="C00000"/>
                </a:solidFill>
              </a:rPr>
              <a:t>қажет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276600" y="3554413"/>
            <a:ext cx="2879725" cy="1460500"/>
          </a:xfrm>
          <a:custGeom>
            <a:avLst/>
            <a:gdLst>
              <a:gd name="connsiteX0" fmla="*/ 0 w 2405713"/>
              <a:gd name="connsiteY0" fmla="*/ 83079 h 830787"/>
              <a:gd name="connsiteX1" fmla="*/ 83079 w 2405713"/>
              <a:gd name="connsiteY1" fmla="*/ 0 h 830787"/>
              <a:gd name="connsiteX2" fmla="*/ 2322634 w 2405713"/>
              <a:gd name="connsiteY2" fmla="*/ 0 h 830787"/>
              <a:gd name="connsiteX3" fmla="*/ 2405713 w 2405713"/>
              <a:gd name="connsiteY3" fmla="*/ 83079 h 830787"/>
              <a:gd name="connsiteX4" fmla="*/ 2405713 w 2405713"/>
              <a:gd name="connsiteY4" fmla="*/ 747708 h 830787"/>
              <a:gd name="connsiteX5" fmla="*/ 2322634 w 2405713"/>
              <a:gd name="connsiteY5" fmla="*/ 830787 h 830787"/>
              <a:gd name="connsiteX6" fmla="*/ 83079 w 2405713"/>
              <a:gd name="connsiteY6" fmla="*/ 830787 h 830787"/>
              <a:gd name="connsiteX7" fmla="*/ 0 w 2405713"/>
              <a:gd name="connsiteY7" fmla="*/ 747708 h 830787"/>
              <a:gd name="connsiteX8" fmla="*/ 0 w 2405713"/>
              <a:gd name="connsiteY8" fmla="*/ 83079 h 83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713" h="830787">
                <a:moveTo>
                  <a:pt x="0" y="83079"/>
                </a:moveTo>
                <a:cubicBezTo>
                  <a:pt x="0" y="37196"/>
                  <a:pt x="37196" y="0"/>
                  <a:pt x="83079" y="0"/>
                </a:cubicBezTo>
                <a:lnTo>
                  <a:pt x="2322634" y="0"/>
                </a:lnTo>
                <a:cubicBezTo>
                  <a:pt x="2368517" y="0"/>
                  <a:pt x="2405713" y="37196"/>
                  <a:pt x="2405713" y="83079"/>
                </a:cubicBezTo>
                <a:lnTo>
                  <a:pt x="2405713" y="747708"/>
                </a:lnTo>
                <a:cubicBezTo>
                  <a:pt x="2405713" y="793591"/>
                  <a:pt x="2368517" y="830787"/>
                  <a:pt x="2322634" y="830787"/>
                </a:cubicBezTo>
                <a:lnTo>
                  <a:pt x="83079" y="830787"/>
                </a:lnTo>
                <a:cubicBezTo>
                  <a:pt x="37196" y="830787"/>
                  <a:pt x="0" y="793591"/>
                  <a:pt x="0" y="747708"/>
                </a:cubicBezTo>
                <a:lnTo>
                  <a:pt x="0" y="830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5763" tIns="35763" rIns="35763" bIns="35763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Мемлекеттік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тапсырыс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бойынша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оқығандар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92088" y="3567113"/>
            <a:ext cx="2867025" cy="1460500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Ауылдық квотабойынша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оқығандар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300788" y="3595688"/>
            <a:ext cx="2605087" cy="1404937"/>
          </a:xfrm>
          <a:custGeom>
            <a:avLst/>
            <a:gdLst>
              <a:gd name="connsiteX0" fmla="*/ 0 w 2424947"/>
              <a:gd name="connsiteY0" fmla="*/ 76975 h 769746"/>
              <a:gd name="connsiteX1" fmla="*/ 76975 w 2424947"/>
              <a:gd name="connsiteY1" fmla="*/ 0 h 769746"/>
              <a:gd name="connsiteX2" fmla="*/ 2347972 w 2424947"/>
              <a:gd name="connsiteY2" fmla="*/ 0 h 769746"/>
              <a:gd name="connsiteX3" fmla="*/ 2424947 w 2424947"/>
              <a:gd name="connsiteY3" fmla="*/ 76975 h 769746"/>
              <a:gd name="connsiteX4" fmla="*/ 2424947 w 2424947"/>
              <a:gd name="connsiteY4" fmla="*/ 692771 h 769746"/>
              <a:gd name="connsiteX5" fmla="*/ 2347972 w 2424947"/>
              <a:gd name="connsiteY5" fmla="*/ 769746 h 769746"/>
              <a:gd name="connsiteX6" fmla="*/ 76975 w 2424947"/>
              <a:gd name="connsiteY6" fmla="*/ 769746 h 769746"/>
              <a:gd name="connsiteX7" fmla="*/ 0 w 2424947"/>
              <a:gd name="connsiteY7" fmla="*/ 692771 h 769746"/>
              <a:gd name="connsiteX8" fmla="*/ 0 w 2424947"/>
              <a:gd name="connsiteY8" fmla="*/ 76975 h 7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947" h="769746">
                <a:moveTo>
                  <a:pt x="0" y="76975"/>
                </a:moveTo>
                <a:cubicBezTo>
                  <a:pt x="0" y="34463"/>
                  <a:pt x="34463" y="0"/>
                  <a:pt x="76975" y="0"/>
                </a:cubicBezTo>
                <a:lnTo>
                  <a:pt x="2347972" y="0"/>
                </a:lnTo>
                <a:cubicBezTo>
                  <a:pt x="2390484" y="0"/>
                  <a:pt x="2424947" y="34463"/>
                  <a:pt x="2424947" y="76975"/>
                </a:cubicBezTo>
                <a:lnTo>
                  <a:pt x="2424947" y="692771"/>
                </a:lnTo>
                <a:cubicBezTo>
                  <a:pt x="2424947" y="735283"/>
                  <a:pt x="2390484" y="769746"/>
                  <a:pt x="2347972" y="769746"/>
                </a:cubicBezTo>
                <a:lnTo>
                  <a:pt x="76975" y="769746"/>
                </a:lnTo>
                <a:cubicBezTo>
                  <a:pt x="34463" y="769746"/>
                  <a:pt x="0" y="735283"/>
                  <a:pt x="0" y="692771"/>
                </a:cubicBezTo>
                <a:lnTo>
                  <a:pt x="0" y="769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975" tIns="33975" rIns="33975" bIns="3397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+mj-lt"/>
              </a:rPr>
              <a:t>«</a:t>
            </a:r>
            <a:r>
              <a:rPr lang="ru-RU" sz="2400" b="1" dirty="0">
                <a:solidFill>
                  <a:srgbClr val="000066"/>
                </a:solidFill>
                <a:latin typeface="+mj-lt"/>
              </a:rPr>
              <a:t>СЕРП</a:t>
            </a:r>
            <a:r>
              <a:rPr lang="kk-KZ" sz="2400" b="1" dirty="0">
                <a:solidFill>
                  <a:srgbClr val="000066"/>
                </a:solidFill>
                <a:latin typeface="+mj-lt"/>
              </a:rPr>
              <a:t>ІН</a:t>
            </a:r>
            <a:r>
              <a:rPr lang="kk-KZ" sz="2400" b="1" dirty="0" smtClean="0">
                <a:solidFill>
                  <a:srgbClr val="000066"/>
                </a:solidFill>
                <a:latin typeface="+mj-lt"/>
              </a:rPr>
              <a:t>» бағдарламасы бойынша оқығандар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" name="Стрелка вправо с вырезом 1"/>
          <p:cNvSpPr/>
          <p:nvPr/>
        </p:nvSpPr>
        <p:spPr bwMode="auto">
          <a:xfrm rot="8363734">
            <a:off x="1722438" y="2895600"/>
            <a:ext cx="1081087" cy="274638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 bwMode="auto">
          <a:xfrm rot="2858359">
            <a:off x="6481763" y="2936875"/>
            <a:ext cx="1081088" cy="274637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 bwMode="auto">
          <a:xfrm rot="5400000">
            <a:off x="4367213" y="2895600"/>
            <a:ext cx="757238" cy="274637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042988" y="1500174"/>
            <a:ext cx="7043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АУЫЛДЫҚ КВОТА БОЙЫНША ОҚЫҒАНДАР</a:t>
            </a:r>
            <a:endParaRPr lang="ru-RU" sz="2800" b="1" dirty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76250"/>
            <a:ext cx="81557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ҚАНДАЙ  ЖЕРДЕ  ЖҰМЫСТЫ </a:t>
            </a:r>
            <a:r>
              <a:rPr lang="ru-RU" sz="26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ӨТЕУ </a:t>
            </a:r>
            <a:r>
              <a:rPr lang="ru-RU" sz="2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КЕРЕК?</a:t>
            </a:r>
            <a:endParaRPr lang="ru-RU" sz="2600" b="1" dirty="0">
              <a:solidFill>
                <a:srgbClr val="FFC000"/>
              </a:solidFill>
              <a:latin typeface="+mj-lt"/>
              <a:cs typeface="+mn-cs"/>
            </a:endParaRP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684213" y="4573588"/>
            <a:ext cx="3430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ауылдық жерде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БІЛІМ БЕРІ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ұйымдарында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трелка вправо с вырезом 6"/>
          <p:cNvSpPr/>
          <p:nvPr/>
        </p:nvSpPr>
        <p:spPr bwMode="auto">
          <a:xfrm rot="5400000">
            <a:off x="1785916" y="3929067"/>
            <a:ext cx="857258" cy="285752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5400000">
            <a:off x="6322231" y="3893347"/>
            <a:ext cx="928694" cy="285752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9700" y="4573588"/>
            <a:ext cx="3168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кез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келген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бейіндегі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ұйымдарда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ауыл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немесе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қала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49300" y="2643182"/>
            <a:ext cx="2959100" cy="928694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п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едагогикалық мамандықтар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219700" y="2643181"/>
            <a:ext cx="2867025" cy="857257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0066"/>
                </a:solidFill>
                <a:latin typeface="+mj-lt"/>
              </a:rPr>
              <a:t>б</a:t>
            </a:r>
            <a:r>
              <a:rPr lang="ru-RU" sz="2400" b="1" dirty="0" err="1" smtClean="0">
                <a:solidFill>
                  <a:srgbClr val="000066"/>
                </a:solidFill>
                <a:latin typeface="+mj-lt"/>
              </a:rPr>
              <a:t>асқа мамандықтар</a:t>
            </a: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1428737"/>
            <a:ext cx="8280400" cy="9541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ea typeface="Gulim" pitchFamily="34" charset="-127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ea typeface="Gulim" pitchFamily="34" charset="-127"/>
              </a:rPr>
              <a:t>МЕМЛЕКЕТТІК ТАПСЫРЫС БОЙЫНША ОҚЫҒАНДАР</a:t>
            </a:r>
            <a:endParaRPr lang="ru-RU" sz="2800" b="1" dirty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5925"/>
            <a:ext cx="77153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ҚАНДАЙ  ЖЕРДЕ  ЖҰМЫСТЫ ӨТЕУ КЕРЕК?</a:t>
            </a:r>
            <a:endParaRPr lang="ru-RU" sz="2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454025" y="4403725"/>
            <a:ext cx="360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БІЛІМ БЕРІ</a:t>
            </a:r>
          </a:p>
          <a:p>
            <a:pPr algn="ctr" eaLnBrk="1" hangingPunct="1"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+mn-lt"/>
              </a:rPr>
              <a:t>ұйымдарында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108575" y="4365625"/>
            <a:ext cx="345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кез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келген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бейіндегі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ұйымдарда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трелка вправо с вырезом 9"/>
          <p:cNvSpPr/>
          <p:nvPr/>
        </p:nvSpPr>
        <p:spPr bwMode="auto">
          <a:xfrm rot="5400000">
            <a:off x="1804988" y="3732213"/>
            <a:ext cx="757237" cy="274637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 bwMode="auto">
          <a:xfrm rot="5400000">
            <a:off x="6533357" y="3707606"/>
            <a:ext cx="757238" cy="276225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49300" y="2533650"/>
            <a:ext cx="2867025" cy="719138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0066"/>
                </a:solidFill>
              </a:rPr>
              <a:t>педагогикалық мамандықтар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214942" y="2571744"/>
            <a:ext cx="2867025" cy="719138"/>
          </a:xfrm>
          <a:custGeom>
            <a:avLst/>
            <a:gdLst>
              <a:gd name="connsiteX0" fmla="*/ 0 w 2365306"/>
              <a:gd name="connsiteY0" fmla="*/ 95991 h 959909"/>
              <a:gd name="connsiteX1" fmla="*/ 95991 w 2365306"/>
              <a:gd name="connsiteY1" fmla="*/ 0 h 959909"/>
              <a:gd name="connsiteX2" fmla="*/ 2269315 w 2365306"/>
              <a:gd name="connsiteY2" fmla="*/ 0 h 959909"/>
              <a:gd name="connsiteX3" fmla="*/ 2365306 w 2365306"/>
              <a:gd name="connsiteY3" fmla="*/ 95991 h 959909"/>
              <a:gd name="connsiteX4" fmla="*/ 2365306 w 2365306"/>
              <a:gd name="connsiteY4" fmla="*/ 863918 h 959909"/>
              <a:gd name="connsiteX5" fmla="*/ 2269315 w 2365306"/>
              <a:gd name="connsiteY5" fmla="*/ 959909 h 959909"/>
              <a:gd name="connsiteX6" fmla="*/ 95991 w 2365306"/>
              <a:gd name="connsiteY6" fmla="*/ 959909 h 959909"/>
              <a:gd name="connsiteX7" fmla="*/ 0 w 2365306"/>
              <a:gd name="connsiteY7" fmla="*/ 863918 h 959909"/>
              <a:gd name="connsiteX8" fmla="*/ 0 w 2365306"/>
              <a:gd name="connsiteY8" fmla="*/ 95991 h 95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306" h="959909">
                <a:moveTo>
                  <a:pt x="0" y="95991"/>
                </a:moveTo>
                <a:cubicBezTo>
                  <a:pt x="0" y="42977"/>
                  <a:pt x="42977" y="0"/>
                  <a:pt x="95991" y="0"/>
                </a:cubicBezTo>
                <a:lnTo>
                  <a:pt x="2269315" y="0"/>
                </a:lnTo>
                <a:cubicBezTo>
                  <a:pt x="2322329" y="0"/>
                  <a:pt x="2365306" y="42977"/>
                  <a:pt x="2365306" y="95991"/>
                </a:cubicBezTo>
                <a:lnTo>
                  <a:pt x="2365306" y="863918"/>
                </a:lnTo>
                <a:cubicBezTo>
                  <a:pt x="2365306" y="916932"/>
                  <a:pt x="2322329" y="959909"/>
                  <a:pt x="2269315" y="959909"/>
                </a:cubicBezTo>
                <a:lnTo>
                  <a:pt x="95991" y="959909"/>
                </a:lnTo>
                <a:cubicBezTo>
                  <a:pt x="42977" y="959909"/>
                  <a:pt x="0" y="916932"/>
                  <a:pt x="0" y="863918"/>
                </a:cubicBezTo>
                <a:lnTo>
                  <a:pt x="0" y="959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9545" tIns="39545" rIns="39545" bIns="39545" spcCol="1270" anchor="ctr"/>
          <a:lstStyle/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66"/>
                </a:solidFill>
              </a:rPr>
              <a:t>басқа </a:t>
            </a:r>
            <a:r>
              <a:rPr lang="ru-RU" sz="2400" b="1" dirty="0" err="1">
                <a:solidFill>
                  <a:srgbClr val="000066"/>
                </a:solidFill>
              </a:rPr>
              <a:t>мамандықтар</a:t>
            </a:r>
            <a:endParaRPr lang="ru-RU" sz="2400" b="1" dirty="0">
              <a:solidFill>
                <a:srgbClr val="000066"/>
              </a:solidFill>
            </a:endParaRPr>
          </a:p>
          <a:p>
            <a:pPr algn="ct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35113" y="1547813"/>
            <a:ext cx="6408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0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«</a:t>
            </a:r>
            <a:r>
              <a:rPr lang="kk-KZ" sz="3000" b="1" dirty="0" smtClean="0">
                <a:solidFill>
                  <a:srgbClr val="C00000"/>
                </a:solidFill>
                <a:latin typeface="Microsoft Sans Serif" pitchFamily="34" charset="0"/>
                <a:ea typeface="Gulim" pitchFamily="34" charset="-127"/>
              </a:rPr>
              <a:t>СЕРПІН» БАҒДАРЛАМАСЫ БОЙЫНША ОҚЫҒАНДАР</a:t>
            </a:r>
            <a:endParaRPr lang="ru-RU" sz="3000" b="1" dirty="0">
              <a:solidFill>
                <a:srgbClr val="C00000"/>
              </a:solidFill>
              <a:latin typeface="Microsoft Sans Serif" pitchFamily="34" charset="0"/>
              <a:ea typeface="Gulim" pitchFamily="34" charset="-127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7393371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ҚАНДАЙ  ЖЕРДЕ  ЖҰМЫСТЫ ӨТЕУ КЕРЕК?</a:t>
            </a:r>
            <a:endParaRPr lang="ru-RU" sz="2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420813" y="4221163"/>
            <a:ext cx="6913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оқу орны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бойынша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өңірде</a:t>
            </a:r>
            <a:endParaRPr lang="ru-RU" sz="2400" b="1" dirty="0" smtClean="0">
              <a:solidFill>
                <a:srgbClr val="000066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кез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келген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бейіндегі</a:t>
            </a:r>
            <a:r>
              <a:rPr lang="ru-RU" sz="2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+mn-lt"/>
              </a:rPr>
              <a:t>ұйымдарда</a:t>
            </a:r>
            <a:endParaRPr lang="ru-RU" sz="2400" b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7" name="Стрелка вправо с вырезом 6"/>
          <p:cNvSpPr/>
          <p:nvPr/>
        </p:nvSpPr>
        <p:spPr bwMode="auto">
          <a:xfrm rot="5400000">
            <a:off x="4206081" y="3237707"/>
            <a:ext cx="1044575" cy="274638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8509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cs typeface="Times New Roman" pitchFamily="18" charset="0"/>
              </a:rPr>
              <a:t>ЖАС МАМАНДАРДЫ БӨЛУ ТӘРТІБІ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70412"/>
          </a:xfrm>
        </p:spPr>
        <p:txBody>
          <a:bodyPr rtlCol="0"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Жоғарғы оқу орынының түлектерін жұмысқа дербес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үшін 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бөлу жөніндегі </a:t>
            </a:r>
            <a:r>
              <a:rPr lang="ru-RU" sz="25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Комиссия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құрылады</a:t>
            </a:r>
            <a:endParaRPr lang="ru-RU" sz="2500" b="1" dirty="0" smtClean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Комиссия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отырысына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дәлелсіз себептермен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келмеген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жас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мамандарды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олардың қатысуынсыз бөледі</a:t>
            </a:r>
            <a:r>
              <a:rPr lang="ru-RU" sz="25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жұмыс берушінің алдағы жұмысқа орналасу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туралы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сұраныс </a:t>
            </a:r>
            <a:r>
              <a:rPr lang="ru-RU" sz="25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хаты</a:t>
            </a:r>
            <a:r>
              <a:rPr lang="ru-RU" sz="25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негізінде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жүзеге асырылады</a:t>
            </a:r>
            <a:r>
              <a:rPr lang="ru-RU" sz="25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  <a:endParaRPr lang="ru-RU" sz="25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  <a:cs typeface="Times New Roman" pitchFamily="18" charset="0"/>
              </a:rPr>
              <a:t>ЖАС МАМАНДАРДЫ БӨЛУ ТӘРТІБІ</a:t>
            </a:r>
            <a:endParaRPr lang="ru-RU" sz="28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868863"/>
          </a:xfrm>
        </p:spPr>
        <p:txBody>
          <a:bodyPr/>
          <a:lstStyle/>
          <a:p>
            <a:pPr marL="457200" indent="-457200" algn="just" eaLnBrk="1" hangingPunct="1">
              <a:spcAft>
                <a:spcPts val="600"/>
              </a:spcAft>
              <a:buClr>
                <a:srgbClr val="002060"/>
              </a:buClr>
              <a:buFont typeface="Calibri" pitchFamily="34" charset="0"/>
              <a:buAutoNum type="arabicPeriod" startAt="4"/>
            </a:pP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Жұмысқа бөлу сәтінде 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бос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 орындары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болмаған жағдайда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бөлу жөніндегі 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Комиссия,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жас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мамандарды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жұмыссыз ретінде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тұрғылықты жеріндегі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халықты жұмыспен қамту орталығына жұмыс іздеп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жүрген адам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ретінде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тіркелуге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жібереді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spcAft>
                <a:spcPts val="600"/>
              </a:spcAft>
              <a:buClr>
                <a:srgbClr val="002060"/>
              </a:buClr>
              <a:buFont typeface="Calibri" pitchFamily="34" charset="0"/>
              <a:buAutoNum type="arabicPeriod" startAt="4"/>
            </a:pP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Ағымдағы жылы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оқуын аяқтаған жас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мамандар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 </a:t>
            </a:r>
            <a:r>
              <a:rPr lang="ru-RU" sz="24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қыркүйектен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кешіктірмей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жұмыс орнына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жолдама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бойынша</a:t>
            </a:r>
            <a:r>
              <a:rPr lang="ru-RU" sz="24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келеді</a:t>
            </a:r>
            <a:r>
              <a:rPr lang="ru-RU" sz="2000" dirty="0" smtClean="0">
                <a:solidFill>
                  <a:srgbClr val="000066"/>
                </a:solidFill>
                <a:latin typeface="+mj-lt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4D8EBB"/>
      </a:lt2>
      <a:accent1>
        <a:srgbClr val="5893B8"/>
      </a:accent1>
      <a:accent2>
        <a:srgbClr val="93BAD6"/>
      </a:accent2>
      <a:accent3>
        <a:srgbClr val="FFFFFF"/>
      </a:accent3>
      <a:accent4>
        <a:srgbClr val="404040"/>
      </a:accent4>
      <a:accent5>
        <a:srgbClr val="B4C8D8"/>
      </a:accent5>
      <a:accent6>
        <a:srgbClr val="85A8C2"/>
      </a:accent6>
      <a:hlink>
        <a:srgbClr val="AECDE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4D8EBB"/>
        </a:lt2>
        <a:accent1>
          <a:srgbClr val="5893B8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4C8D8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1815</TotalTime>
  <Words>441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powerpoint-template-24</vt:lpstr>
      <vt:lpstr>Білім беру грантын міндетті өтеу</vt:lpstr>
      <vt:lpstr>НОРМАТИВТІК ҚҰЖАТТАР</vt:lpstr>
      <vt:lpstr>Слайд 3</vt:lpstr>
      <vt:lpstr>КІМДЕР ЖҰМЫСТЫ ӨТЕУГЕ МІНДЕТТІ?</vt:lpstr>
      <vt:lpstr>Слайд 5</vt:lpstr>
      <vt:lpstr>Слайд 6</vt:lpstr>
      <vt:lpstr>Слайд 7</vt:lpstr>
      <vt:lpstr>ЖАС МАМАНДАРДЫ БӨЛУ ТӘРТІБІ</vt:lpstr>
      <vt:lpstr>ЖАС МАМАНДАРДЫ БӨЛУ ТӘРТІБІ</vt:lpstr>
      <vt:lpstr>Слайд 10</vt:lpstr>
      <vt:lpstr>ЖҰМЫСТЫ  ӨТЕУ  МІНДЕТІНЕН  БОСАТУ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MyntaevaAT</cp:lastModifiedBy>
  <cp:revision>152</cp:revision>
  <dcterms:created xsi:type="dcterms:W3CDTF">2019-02-25T04:24:15Z</dcterms:created>
  <dcterms:modified xsi:type="dcterms:W3CDTF">2021-10-28T08:26:36Z</dcterms:modified>
</cp:coreProperties>
</file>